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D09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3484528-EEC9-4214-A0CA-DB9994B1054A}"/>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29B763C0-43C8-4FB6-B80D-493E7335EB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683509E4-958F-41D9-A262-87942298015B}"/>
              </a:ext>
            </a:extLst>
          </p:cNvPr>
          <p:cNvSpPr>
            <a:spLocks noGrp="1"/>
          </p:cNvSpPr>
          <p:nvPr>
            <p:ph type="dt" sz="half" idx="10"/>
          </p:nvPr>
        </p:nvSpPr>
        <p:spPr/>
        <p:txBody>
          <a:bodyPr/>
          <a:lstStyle/>
          <a:p>
            <a:fld id="{6DAE206A-C6C1-4467-8340-41A809B5F1E4}" type="datetimeFigureOut">
              <a:rPr lang="ru-RU" smtClean="0"/>
              <a:t>17.03.2022</a:t>
            </a:fld>
            <a:endParaRPr lang="ru-RU"/>
          </a:p>
        </p:txBody>
      </p:sp>
      <p:sp>
        <p:nvSpPr>
          <p:cNvPr id="5" name="Нижний колонтитул 4">
            <a:extLst>
              <a:ext uri="{FF2B5EF4-FFF2-40B4-BE49-F238E27FC236}">
                <a16:creationId xmlns:a16="http://schemas.microsoft.com/office/drawing/2014/main" id="{BF30C254-04D3-4783-8E28-73AE2C43855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415F09B-13B1-4BC8-94E5-D1C92B17F995}"/>
              </a:ext>
            </a:extLst>
          </p:cNvPr>
          <p:cNvSpPr>
            <a:spLocks noGrp="1"/>
          </p:cNvSpPr>
          <p:nvPr>
            <p:ph type="sldNum" sz="quarter" idx="12"/>
          </p:nvPr>
        </p:nvSpPr>
        <p:spPr/>
        <p:txBody>
          <a:bodyPr/>
          <a:lstStyle/>
          <a:p>
            <a:fld id="{5CB8CCBF-FD64-4D75-A046-72C3BEE2176E}" type="slidenum">
              <a:rPr lang="ru-RU" smtClean="0"/>
              <a:t>‹#›</a:t>
            </a:fld>
            <a:endParaRPr lang="ru-RU"/>
          </a:p>
        </p:txBody>
      </p:sp>
    </p:spTree>
    <p:extLst>
      <p:ext uri="{BB962C8B-B14F-4D97-AF65-F5344CB8AC3E}">
        <p14:creationId xmlns:p14="http://schemas.microsoft.com/office/powerpoint/2010/main" val="724732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EE3F9E-D7DD-4170-BA7B-1FFF2008CEBC}"/>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095B0A5F-0D2D-460F-AD85-2A50A5CF2425}"/>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7A40AC2-3120-4B63-88BF-802154065BED}"/>
              </a:ext>
            </a:extLst>
          </p:cNvPr>
          <p:cNvSpPr>
            <a:spLocks noGrp="1"/>
          </p:cNvSpPr>
          <p:nvPr>
            <p:ph type="dt" sz="half" idx="10"/>
          </p:nvPr>
        </p:nvSpPr>
        <p:spPr/>
        <p:txBody>
          <a:bodyPr/>
          <a:lstStyle/>
          <a:p>
            <a:fld id="{6DAE206A-C6C1-4467-8340-41A809B5F1E4}" type="datetimeFigureOut">
              <a:rPr lang="ru-RU" smtClean="0"/>
              <a:t>17.03.2022</a:t>
            </a:fld>
            <a:endParaRPr lang="ru-RU"/>
          </a:p>
        </p:txBody>
      </p:sp>
      <p:sp>
        <p:nvSpPr>
          <p:cNvPr id="5" name="Нижний колонтитул 4">
            <a:extLst>
              <a:ext uri="{FF2B5EF4-FFF2-40B4-BE49-F238E27FC236}">
                <a16:creationId xmlns:a16="http://schemas.microsoft.com/office/drawing/2014/main" id="{593EEBDA-E9E2-4197-86A9-2E9F301FF22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4F5BF4E-47FE-460A-93DD-24CFB7CA70BD}"/>
              </a:ext>
            </a:extLst>
          </p:cNvPr>
          <p:cNvSpPr>
            <a:spLocks noGrp="1"/>
          </p:cNvSpPr>
          <p:nvPr>
            <p:ph type="sldNum" sz="quarter" idx="12"/>
          </p:nvPr>
        </p:nvSpPr>
        <p:spPr/>
        <p:txBody>
          <a:bodyPr/>
          <a:lstStyle/>
          <a:p>
            <a:fld id="{5CB8CCBF-FD64-4D75-A046-72C3BEE2176E}" type="slidenum">
              <a:rPr lang="ru-RU" smtClean="0"/>
              <a:t>‹#›</a:t>
            </a:fld>
            <a:endParaRPr lang="ru-RU"/>
          </a:p>
        </p:txBody>
      </p:sp>
    </p:spTree>
    <p:extLst>
      <p:ext uri="{BB962C8B-B14F-4D97-AF65-F5344CB8AC3E}">
        <p14:creationId xmlns:p14="http://schemas.microsoft.com/office/powerpoint/2010/main" val="2787173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F89ED53B-CFF0-451D-B5D9-D6F89FF214F8}"/>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A33360C3-38AC-4190-8862-74B59F5A70C4}"/>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8C40BD4-0890-4542-9FC3-19F41E87F8AF}"/>
              </a:ext>
            </a:extLst>
          </p:cNvPr>
          <p:cNvSpPr>
            <a:spLocks noGrp="1"/>
          </p:cNvSpPr>
          <p:nvPr>
            <p:ph type="dt" sz="half" idx="10"/>
          </p:nvPr>
        </p:nvSpPr>
        <p:spPr/>
        <p:txBody>
          <a:bodyPr/>
          <a:lstStyle/>
          <a:p>
            <a:fld id="{6DAE206A-C6C1-4467-8340-41A809B5F1E4}" type="datetimeFigureOut">
              <a:rPr lang="ru-RU" smtClean="0"/>
              <a:t>17.03.2022</a:t>
            </a:fld>
            <a:endParaRPr lang="ru-RU"/>
          </a:p>
        </p:txBody>
      </p:sp>
      <p:sp>
        <p:nvSpPr>
          <p:cNvPr id="5" name="Нижний колонтитул 4">
            <a:extLst>
              <a:ext uri="{FF2B5EF4-FFF2-40B4-BE49-F238E27FC236}">
                <a16:creationId xmlns:a16="http://schemas.microsoft.com/office/drawing/2014/main" id="{C5523493-E0E0-421F-99ED-FD4D7B18EDD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AA0B26A-64EE-4817-BC2B-F346D3D22167}"/>
              </a:ext>
            </a:extLst>
          </p:cNvPr>
          <p:cNvSpPr>
            <a:spLocks noGrp="1"/>
          </p:cNvSpPr>
          <p:nvPr>
            <p:ph type="sldNum" sz="quarter" idx="12"/>
          </p:nvPr>
        </p:nvSpPr>
        <p:spPr/>
        <p:txBody>
          <a:bodyPr/>
          <a:lstStyle/>
          <a:p>
            <a:fld id="{5CB8CCBF-FD64-4D75-A046-72C3BEE2176E}" type="slidenum">
              <a:rPr lang="ru-RU" smtClean="0"/>
              <a:t>‹#›</a:t>
            </a:fld>
            <a:endParaRPr lang="ru-RU"/>
          </a:p>
        </p:txBody>
      </p:sp>
    </p:spTree>
    <p:extLst>
      <p:ext uri="{BB962C8B-B14F-4D97-AF65-F5344CB8AC3E}">
        <p14:creationId xmlns:p14="http://schemas.microsoft.com/office/powerpoint/2010/main" val="239952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DE7558-D701-41E4-A309-31C5C1E81A3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E21FCE3-E576-4D74-BA8E-5F7236405E74}"/>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9C54BF0-3B75-4942-8781-D86D93D86BE3}"/>
              </a:ext>
            </a:extLst>
          </p:cNvPr>
          <p:cNvSpPr>
            <a:spLocks noGrp="1"/>
          </p:cNvSpPr>
          <p:nvPr>
            <p:ph type="dt" sz="half" idx="10"/>
          </p:nvPr>
        </p:nvSpPr>
        <p:spPr/>
        <p:txBody>
          <a:bodyPr/>
          <a:lstStyle/>
          <a:p>
            <a:fld id="{6DAE206A-C6C1-4467-8340-41A809B5F1E4}" type="datetimeFigureOut">
              <a:rPr lang="ru-RU" smtClean="0"/>
              <a:t>17.03.2022</a:t>
            </a:fld>
            <a:endParaRPr lang="ru-RU"/>
          </a:p>
        </p:txBody>
      </p:sp>
      <p:sp>
        <p:nvSpPr>
          <p:cNvPr id="5" name="Нижний колонтитул 4">
            <a:extLst>
              <a:ext uri="{FF2B5EF4-FFF2-40B4-BE49-F238E27FC236}">
                <a16:creationId xmlns:a16="http://schemas.microsoft.com/office/drawing/2014/main" id="{80678D70-D5E0-40CB-883B-408E93B21A1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32A5C74-D1D9-4B8C-8849-1D5AB8489CE9}"/>
              </a:ext>
            </a:extLst>
          </p:cNvPr>
          <p:cNvSpPr>
            <a:spLocks noGrp="1"/>
          </p:cNvSpPr>
          <p:nvPr>
            <p:ph type="sldNum" sz="quarter" idx="12"/>
          </p:nvPr>
        </p:nvSpPr>
        <p:spPr/>
        <p:txBody>
          <a:bodyPr/>
          <a:lstStyle/>
          <a:p>
            <a:fld id="{5CB8CCBF-FD64-4D75-A046-72C3BEE2176E}" type="slidenum">
              <a:rPr lang="ru-RU" smtClean="0"/>
              <a:t>‹#›</a:t>
            </a:fld>
            <a:endParaRPr lang="ru-RU"/>
          </a:p>
        </p:txBody>
      </p:sp>
    </p:spTree>
    <p:extLst>
      <p:ext uri="{BB962C8B-B14F-4D97-AF65-F5344CB8AC3E}">
        <p14:creationId xmlns:p14="http://schemas.microsoft.com/office/powerpoint/2010/main" val="1173504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5486D1-F5B2-4B7C-8A6E-9A042481C515}"/>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4A990FCF-1197-40ED-94C3-4CF8F435BF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350D1688-8A12-4579-8B18-855943E9811A}"/>
              </a:ext>
            </a:extLst>
          </p:cNvPr>
          <p:cNvSpPr>
            <a:spLocks noGrp="1"/>
          </p:cNvSpPr>
          <p:nvPr>
            <p:ph type="dt" sz="half" idx="10"/>
          </p:nvPr>
        </p:nvSpPr>
        <p:spPr/>
        <p:txBody>
          <a:bodyPr/>
          <a:lstStyle/>
          <a:p>
            <a:fld id="{6DAE206A-C6C1-4467-8340-41A809B5F1E4}" type="datetimeFigureOut">
              <a:rPr lang="ru-RU" smtClean="0"/>
              <a:t>17.03.2022</a:t>
            </a:fld>
            <a:endParaRPr lang="ru-RU"/>
          </a:p>
        </p:txBody>
      </p:sp>
      <p:sp>
        <p:nvSpPr>
          <p:cNvPr id="5" name="Нижний колонтитул 4">
            <a:extLst>
              <a:ext uri="{FF2B5EF4-FFF2-40B4-BE49-F238E27FC236}">
                <a16:creationId xmlns:a16="http://schemas.microsoft.com/office/drawing/2014/main" id="{C34F8BD9-0D88-4C8C-A19C-01E1DF41F34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000EAB0-D9F5-49B8-8C61-AA48B204AF30}"/>
              </a:ext>
            </a:extLst>
          </p:cNvPr>
          <p:cNvSpPr>
            <a:spLocks noGrp="1"/>
          </p:cNvSpPr>
          <p:nvPr>
            <p:ph type="sldNum" sz="quarter" idx="12"/>
          </p:nvPr>
        </p:nvSpPr>
        <p:spPr/>
        <p:txBody>
          <a:bodyPr/>
          <a:lstStyle/>
          <a:p>
            <a:fld id="{5CB8CCBF-FD64-4D75-A046-72C3BEE2176E}" type="slidenum">
              <a:rPr lang="ru-RU" smtClean="0"/>
              <a:t>‹#›</a:t>
            </a:fld>
            <a:endParaRPr lang="ru-RU"/>
          </a:p>
        </p:txBody>
      </p:sp>
    </p:spTree>
    <p:extLst>
      <p:ext uri="{BB962C8B-B14F-4D97-AF65-F5344CB8AC3E}">
        <p14:creationId xmlns:p14="http://schemas.microsoft.com/office/powerpoint/2010/main" val="3365203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3CA4003-DFC6-4F79-8FE6-B31ACA995DA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BFB716F2-E6B7-41BA-ABF6-369B00003EFC}"/>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CDE8782A-B1C2-4863-9ADB-363D1C2955C0}"/>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9117BAF5-A16E-45C9-B2AB-8CA06A73A6EC}"/>
              </a:ext>
            </a:extLst>
          </p:cNvPr>
          <p:cNvSpPr>
            <a:spLocks noGrp="1"/>
          </p:cNvSpPr>
          <p:nvPr>
            <p:ph type="dt" sz="half" idx="10"/>
          </p:nvPr>
        </p:nvSpPr>
        <p:spPr/>
        <p:txBody>
          <a:bodyPr/>
          <a:lstStyle/>
          <a:p>
            <a:fld id="{6DAE206A-C6C1-4467-8340-41A809B5F1E4}" type="datetimeFigureOut">
              <a:rPr lang="ru-RU" smtClean="0"/>
              <a:t>17.03.2022</a:t>
            </a:fld>
            <a:endParaRPr lang="ru-RU"/>
          </a:p>
        </p:txBody>
      </p:sp>
      <p:sp>
        <p:nvSpPr>
          <p:cNvPr id="6" name="Нижний колонтитул 5">
            <a:extLst>
              <a:ext uri="{FF2B5EF4-FFF2-40B4-BE49-F238E27FC236}">
                <a16:creationId xmlns:a16="http://schemas.microsoft.com/office/drawing/2014/main" id="{D0AF3ACE-228C-4061-81C0-F5BAC1B683E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1FB01C2-8CF9-4327-B1CD-63CFCFB4D04F}"/>
              </a:ext>
            </a:extLst>
          </p:cNvPr>
          <p:cNvSpPr>
            <a:spLocks noGrp="1"/>
          </p:cNvSpPr>
          <p:nvPr>
            <p:ph type="sldNum" sz="quarter" idx="12"/>
          </p:nvPr>
        </p:nvSpPr>
        <p:spPr/>
        <p:txBody>
          <a:bodyPr/>
          <a:lstStyle/>
          <a:p>
            <a:fld id="{5CB8CCBF-FD64-4D75-A046-72C3BEE2176E}" type="slidenum">
              <a:rPr lang="ru-RU" smtClean="0"/>
              <a:t>‹#›</a:t>
            </a:fld>
            <a:endParaRPr lang="ru-RU"/>
          </a:p>
        </p:txBody>
      </p:sp>
    </p:spTree>
    <p:extLst>
      <p:ext uri="{BB962C8B-B14F-4D97-AF65-F5344CB8AC3E}">
        <p14:creationId xmlns:p14="http://schemas.microsoft.com/office/powerpoint/2010/main" val="2932274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B33A83-6D32-48A5-822B-E81FAF7E0A97}"/>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4351E77E-AD8B-4130-AB22-76AAF9012C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345E4F43-1EF8-44EE-BBB2-C229EF4108F4}"/>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18E432CB-279A-4C13-A4D7-8840FFA1B8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6A82A61A-1E65-430D-A47E-C1D6D634DA81}"/>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299361D5-857C-4602-BAD0-8A8F2A21F33B}"/>
              </a:ext>
            </a:extLst>
          </p:cNvPr>
          <p:cNvSpPr>
            <a:spLocks noGrp="1"/>
          </p:cNvSpPr>
          <p:nvPr>
            <p:ph type="dt" sz="half" idx="10"/>
          </p:nvPr>
        </p:nvSpPr>
        <p:spPr/>
        <p:txBody>
          <a:bodyPr/>
          <a:lstStyle/>
          <a:p>
            <a:fld id="{6DAE206A-C6C1-4467-8340-41A809B5F1E4}" type="datetimeFigureOut">
              <a:rPr lang="ru-RU" smtClean="0"/>
              <a:t>17.03.2022</a:t>
            </a:fld>
            <a:endParaRPr lang="ru-RU"/>
          </a:p>
        </p:txBody>
      </p:sp>
      <p:sp>
        <p:nvSpPr>
          <p:cNvPr id="8" name="Нижний колонтитул 7">
            <a:extLst>
              <a:ext uri="{FF2B5EF4-FFF2-40B4-BE49-F238E27FC236}">
                <a16:creationId xmlns:a16="http://schemas.microsoft.com/office/drawing/2014/main" id="{329C8840-0E51-4031-9B1C-FABB79CDFABA}"/>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03C05634-9474-4F0B-A086-865AFFE6D089}"/>
              </a:ext>
            </a:extLst>
          </p:cNvPr>
          <p:cNvSpPr>
            <a:spLocks noGrp="1"/>
          </p:cNvSpPr>
          <p:nvPr>
            <p:ph type="sldNum" sz="quarter" idx="12"/>
          </p:nvPr>
        </p:nvSpPr>
        <p:spPr/>
        <p:txBody>
          <a:bodyPr/>
          <a:lstStyle/>
          <a:p>
            <a:fld id="{5CB8CCBF-FD64-4D75-A046-72C3BEE2176E}" type="slidenum">
              <a:rPr lang="ru-RU" smtClean="0"/>
              <a:t>‹#›</a:t>
            </a:fld>
            <a:endParaRPr lang="ru-RU"/>
          </a:p>
        </p:txBody>
      </p:sp>
    </p:spTree>
    <p:extLst>
      <p:ext uri="{BB962C8B-B14F-4D97-AF65-F5344CB8AC3E}">
        <p14:creationId xmlns:p14="http://schemas.microsoft.com/office/powerpoint/2010/main" val="1757315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CBF2FC-36FC-4278-A23E-6B2C9DBF582E}"/>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0324930E-5A77-41B7-8A5B-5D204A5C5C1D}"/>
              </a:ext>
            </a:extLst>
          </p:cNvPr>
          <p:cNvSpPr>
            <a:spLocks noGrp="1"/>
          </p:cNvSpPr>
          <p:nvPr>
            <p:ph type="dt" sz="half" idx="10"/>
          </p:nvPr>
        </p:nvSpPr>
        <p:spPr/>
        <p:txBody>
          <a:bodyPr/>
          <a:lstStyle/>
          <a:p>
            <a:fld id="{6DAE206A-C6C1-4467-8340-41A809B5F1E4}" type="datetimeFigureOut">
              <a:rPr lang="ru-RU" smtClean="0"/>
              <a:t>17.03.2022</a:t>
            </a:fld>
            <a:endParaRPr lang="ru-RU"/>
          </a:p>
        </p:txBody>
      </p:sp>
      <p:sp>
        <p:nvSpPr>
          <p:cNvPr id="4" name="Нижний колонтитул 3">
            <a:extLst>
              <a:ext uri="{FF2B5EF4-FFF2-40B4-BE49-F238E27FC236}">
                <a16:creationId xmlns:a16="http://schemas.microsoft.com/office/drawing/2014/main" id="{711A8214-0CBA-4989-979F-85AFEDBC4634}"/>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6C07823C-7B7D-42FE-A64C-56DAAB7D18A9}"/>
              </a:ext>
            </a:extLst>
          </p:cNvPr>
          <p:cNvSpPr>
            <a:spLocks noGrp="1"/>
          </p:cNvSpPr>
          <p:nvPr>
            <p:ph type="sldNum" sz="quarter" idx="12"/>
          </p:nvPr>
        </p:nvSpPr>
        <p:spPr/>
        <p:txBody>
          <a:bodyPr/>
          <a:lstStyle/>
          <a:p>
            <a:fld id="{5CB8CCBF-FD64-4D75-A046-72C3BEE2176E}" type="slidenum">
              <a:rPr lang="ru-RU" smtClean="0"/>
              <a:t>‹#›</a:t>
            </a:fld>
            <a:endParaRPr lang="ru-RU"/>
          </a:p>
        </p:txBody>
      </p:sp>
    </p:spTree>
    <p:extLst>
      <p:ext uri="{BB962C8B-B14F-4D97-AF65-F5344CB8AC3E}">
        <p14:creationId xmlns:p14="http://schemas.microsoft.com/office/powerpoint/2010/main" val="3543119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3647137F-506E-48DE-8824-58CD8EFAD616}"/>
              </a:ext>
            </a:extLst>
          </p:cNvPr>
          <p:cNvSpPr>
            <a:spLocks noGrp="1"/>
          </p:cNvSpPr>
          <p:nvPr>
            <p:ph type="dt" sz="half" idx="10"/>
          </p:nvPr>
        </p:nvSpPr>
        <p:spPr/>
        <p:txBody>
          <a:bodyPr/>
          <a:lstStyle/>
          <a:p>
            <a:fld id="{6DAE206A-C6C1-4467-8340-41A809B5F1E4}" type="datetimeFigureOut">
              <a:rPr lang="ru-RU" smtClean="0"/>
              <a:t>17.03.2022</a:t>
            </a:fld>
            <a:endParaRPr lang="ru-RU"/>
          </a:p>
        </p:txBody>
      </p:sp>
      <p:sp>
        <p:nvSpPr>
          <p:cNvPr id="3" name="Нижний колонтитул 2">
            <a:extLst>
              <a:ext uri="{FF2B5EF4-FFF2-40B4-BE49-F238E27FC236}">
                <a16:creationId xmlns:a16="http://schemas.microsoft.com/office/drawing/2014/main" id="{9C3BF0C0-6D2D-4740-B094-8DDF78BFFE0C}"/>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8371F121-9AC7-4927-A0A4-E537B3D8A82F}"/>
              </a:ext>
            </a:extLst>
          </p:cNvPr>
          <p:cNvSpPr>
            <a:spLocks noGrp="1"/>
          </p:cNvSpPr>
          <p:nvPr>
            <p:ph type="sldNum" sz="quarter" idx="12"/>
          </p:nvPr>
        </p:nvSpPr>
        <p:spPr/>
        <p:txBody>
          <a:bodyPr/>
          <a:lstStyle/>
          <a:p>
            <a:fld id="{5CB8CCBF-FD64-4D75-A046-72C3BEE2176E}" type="slidenum">
              <a:rPr lang="ru-RU" smtClean="0"/>
              <a:t>‹#›</a:t>
            </a:fld>
            <a:endParaRPr lang="ru-RU"/>
          </a:p>
        </p:txBody>
      </p:sp>
    </p:spTree>
    <p:extLst>
      <p:ext uri="{BB962C8B-B14F-4D97-AF65-F5344CB8AC3E}">
        <p14:creationId xmlns:p14="http://schemas.microsoft.com/office/powerpoint/2010/main" val="1267167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E948D6-2650-4383-B05B-8F483A0ED31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05756E12-81F2-4468-B957-1DAD6AC2AF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0E98204C-1ECD-43E3-B84B-B11C0CAADA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6430107-2EB6-44BC-8FDA-FF84FE99221F}"/>
              </a:ext>
            </a:extLst>
          </p:cNvPr>
          <p:cNvSpPr>
            <a:spLocks noGrp="1"/>
          </p:cNvSpPr>
          <p:nvPr>
            <p:ph type="dt" sz="half" idx="10"/>
          </p:nvPr>
        </p:nvSpPr>
        <p:spPr/>
        <p:txBody>
          <a:bodyPr/>
          <a:lstStyle/>
          <a:p>
            <a:fld id="{6DAE206A-C6C1-4467-8340-41A809B5F1E4}" type="datetimeFigureOut">
              <a:rPr lang="ru-RU" smtClean="0"/>
              <a:t>17.03.2022</a:t>
            </a:fld>
            <a:endParaRPr lang="ru-RU"/>
          </a:p>
        </p:txBody>
      </p:sp>
      <p:sp>
        <p:nvSpPr>
          <p:cNvPr id="6" name="Нижний колонтитул 5">
            <a:extLst>
              <a:ext uri="{FF2B5EF4-FFF2-40B4-BE49-F238E27FC236}">
                <a16:creationId xmlns:a16="http://schemas.microsoft.com/office/drawing/2014/main" id="{607E63D0-736D-4304-B223-7EFD8454A3D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EE93BEA-19DF-4B99-BB72-AF282BDAE669}"/>
              </a:ext>
            </a:extLst>
          </p:cNvPr>
          <p:cNvSpPr>
            <a:spLocks noGrp="1"/>
          </p:cNvSpPr>
          <p:nvPr>
            <p:ph type="sldNum" sz="quarter" idx="12"/>
          </p:nvPr>
        </p:nvSpPr>
        <p:spPr/>
        <p:txBody>
          <a:bodyPr/>
          <a:lstStyle/>
          <a:p>
            <a:fld id="{5CB8CCBF-FD64-4D75-A046-72C3BEE2176E}" type="slidenum">
              <a:rPr lang="ru-RU" smtClean="0"/>
              <a:t>‹#›</a:t>
            </a:fld>
            <a:endParaRPr lang="ru-RU"/>
          </a:p>
        </p:txBody>
      </p:sp>
    </p:spTree>
    <p:extLst>
      <p:ext uri="{BB962C8B-B14F-4D97-AF65-F5344CB8AC3E}">
        <p14:creationId xmlns:p14="http://schemas.microsoft.com/office/powerpoint/2010/main" val="4073770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CB5A14-9DFD-49FE-B8A1-270EED6E4FC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E9B0CE6E-526A-4E5B-BA04-48AFBFA5DD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3A98C41D-1971-4F77-A95D-6C38EFB3D8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737584E-B5AB-4646-86B8-D7082933A700}"/>
              </a:ext>
            </a:extLst>
          </p:cNvPr>
          <p:cNvSpPr>
            <a:spLocks noGrp="1"/>
          </p:cNvSpPr>
          <p:nvPr>
            <p:ph type="dt" sz="half" idx="10"/>
          </p:nvPr>
        </p:nvSpPr>
        <p:spPr/>
        <p:txBody>
          <a:bodyPr/>
          <a:lstStyle/>
          <a:p>
            <a:fld id="{6DAE206A-C6C1-4467-8340-41A809B5F1E4}" type="datetimeFigureOut">
              <a:rPr lang="ru-RU" smtClean="0"/>
              <a:t>17.03.2022</a:t>
            </a:fld>
            <a:endParaRPr lang="ru-RU"/>
          </a:p>
        </p:txBody>
      </p:sp>
      <p:sp>
        <p:nvSpPr>
          <p:cNvPr id="6" name="Нижний колонтитул 5">
            <a:extLst>
              <a:ext uri="{FF2B5EF4-FFF2-40B4-BE49-F238E27FC236}">
                <a16:creationId xmlns:a16="http://schemas.microsoft.com/office/drawing/2014/main" id="{8601A6E5-BBE1-4454-841F-FBF840BE711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8CF3CD2-86C8-4D3E-A4AF-26372C493554}"/>
              </a:ext>
            </a:extLst>
          </p:cNvPr>
          <p:cNvSpPr>
            <a:spLocks noGrp="1"/>
          </p:cNvSpPr>
          <p:nvPr>
            <p:ph type="sldNum" sz="quarter" idx="12"/>
          </p:nvPr>
        </p:nvSpPr>
        <p:spPr/>
        <p:txBody>
          <a:bodyPr/>
          <a:lstStyle/>
          <a:p>
            <a:fld id="{5CB8CCBF-FD64-4D75-A046-72C3BEE2176E}" type="slidenum">
              <a:rPr lang="ru-RU" smtClean="0"/>
              <a:t>‹#›</a:t>
            </a:fld>
            <a:endParaRPr lang="ru-RU"/>
          </a:p>
        </p:txBody>
      </p:sp>
    </p:spTree>
    <p:extLst>
      <p:ext uri="{BB962C8B-B14F-4D97-AF65-F5344CB8AC3E}">
        <p14:creationId xmlns:p14="http://schemas.microsoft.com/office/powerpoint/2010/main" val="2628966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FBD359-5276-4697-994D-94124C7478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877BEA19-0D1D-4392-B1DB-C63CBFF3FC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42F85A8-8EF5-4147-AF17-AD48E3E3B5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AE206A-C6C1-4467-8340-41A809B5F1E4}" type="datetimeFigureOut">
              <a:rPr lang="ru-RU" smtClean="0"/>
              <a:t>17.03.2022</a:t>
            </a:fld>
            <a:endParaRPr lang="ru-RU"/>
          </a:p>
        </p:txBody>
      </p:sp>
      <p:sp>
        <p:nvSpPr>
          <p:cNvPr id="5" name="Нижний колонтитул 4">
            <a:extLst>
              <a:ext uri="{FF2B5EF4-FFF2-40B4-BE49-F238E27FC236}">
                <a16:creationId xmlns:a16="http://schemas.microsoft.com/office/drawing/2014/main" id="{F8CDFEC2-A11A-41BC-A84A-AB41100DED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2E4D70ED-72AD-4CA0-A9F7-61C5F410EB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B8CCBF-FD64-4D75-A046-72C3BEE2176E}" type="slidenum">
              <a:rPr lang="ru-RU" smtClean="0"/>
              <a:t>‹#›</a:t>
            </a:fld>
            <a:endParaRPr lang="ru-RU"/>
          </a:p>
        </p:txBody>
      </p:sp>
    </p:spTree>
    <p:extLst>
      <p:ext uri="{BB962C8B-B14F-4D97-AF65-F5344CB8AC3E}">
        <p14:creationId xmlns:p14="http://schemas.microsoft.com/office/powerpoint/2010/main" val="25250725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6E9FEE1-7319-4E35-8885-577777968D75}"/>
              </a:ext>
            </a:extLst>
          </p:cNvPr>
          <p:cNvSpPr>
            <a:spLocks noGrp="1"/>
          </p:cNvSpPr>
          <p:nvPr>
            <p:ph type="ctrTitle"/>
          </p:nvPr>
        </p:nvSpPr>
        <p:spPr/>
        <p:txBody>
          <a:bodyPr>
            <a:normAutofit/>
          </a:bodyPr>
          <a:lstStyle/>
          <a:p>
            <a:r>
              <a:rPr lang="ru-RU" sz="4000" dirty="0"/>
              <a:t>Тема: «Организационно-технологические особенности создания и размещения социальной рекламы».</a:t>
            </a:r>
          </a:p>
        </p:txBody>
      </p:sp>
      <p:sp>
        <p:nvSpPr>
          <p:cNvPr id="3" name="Подзаголовок 2">
            <a:extLst>
              <a:ext uri="{FF2B5EF4-FFF2-40B4-BE49-F238E27FC236}">
                <a16:creationId xmlns:a16="http://schemas.microsoft.com/office/drawing/2014/main" id="{BDDA4D11-A600-4C17-9A0E-30C352536641}"/>
              </a:ext>
            </a:extLst>
          </p:cNvPr>
          <p:cNvSpPr>
            <a:spLocks noGrp="1"/>
          </p:cNvSpPr>
          <p:nvPr>
            <p:ph type="subTitle" idx="1"/>
          </p:nvPr>
        </p:nvSpPr>
        <p:spPr/>
        <p:txBody>
          <a:bodyPr/>
          <a:lstStyle/>
          <a:p>
            <a:pPr marL="457200" indent="-457200">
              <a:buAutoNum type="arabicPeriod"/>
            </a:pPr>
            <a:r>
              <a:rPr lang="ru-RU" dirty="0">
                <a:latin typeface="Times New Roman" panose="02020603050405020304" pitchFamily="18" charset="0"/>
                <a:cs typeface="Times New Roman" panose="02020603050405020304" pitchFamily="18" charset="0"/>
              </a:rPr>
              <a:t>Основные принципы и приемы разработки социальной рекламы.</a:t>
            </a:r>
          </a:p>
          <a:p>
            <a:pPr marL="457200" indent="-457200">
              <a:buAutoNum type="arabicPeriod"/>
            </a:pPr>
            <a:r>
              <a:rPr lang="ru-RU" dirty="0">
                <a:latin typeface="Times New Roman" panose="02020603050405020304" pitchFamily="18" charset="0"/>
                <a:cs typeface="Times New Roman" panose="02020603050405020304" pitchFamily="18" charset="0"/>
              </a:rPr>
              <a:t>Каналы размещения социальной рекламы. </a:t>
            </a:r>
          </a:p>
        </p:txBody>
      </p:sp>
    </p:spTree>
    <p:extLst>
      <p:ext uri="{BB962C8B-B14F-4D97-AF65-F5344CB8AC3E}">
        <p14:creationId xmlns:p14="http://schemas.microsoft.com/office/powerpoint/2010/main" val="843357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4A2DBF5-2B29-4106-AE19-7B730BFFF353}"/>
              </a:ext>
            </a:extLst>
          </p:cNvPr>
          <p:cNvSpPr txBox="1"/>
          <p:nvPr/>
        </p:nvSpPr>
        <p:spPr>
          <a:xfrm>
            <a:off x="0" y="107576"/>
            <a:ext cx="10282518" cy="405367"/>
          </a:xfrm>
          <a:prstGeom prst="rect">
            <a:avLst/>
          </a:prstGeom>
          <a:noFill/>
        </p:spPr>
        <p:txBody>
          <a:bodyPr wrap="square">
            <a:spAutoFit/>
          </a:bodyPr>
          <a:lstStyle/>
          <a:p>
            <a:pPr lvl="0">
              <a:lnSpc>
                <a:spcPct val="107000"/>
              </a:lnSpc>
              <a:spcAft>
                <a:spcPts val="800"/>
              </a:spcAft>
            </a:pPr>
            <a:r>
              <a:rPr lang="ru-RU" sz="2000" i="1" dirty="0">
                <a:effectLst/>
                <a:latin typeface="Times New Roman" panose="02020603050405020304" pitchFamily="18" charset="0"/>
                <a:ea typeface="Calibri" panose="020F0502020204030204" pitchFamily="34" charset="0"/>
                <a:cs typeface="Times New Roman" panose="02020603050405020304" pitchFamily="18" charset="0"/>
              </a:rPr>
              <a:t>5. Тоновые рисунки используются для создания атмосферы или декоративного эффекта</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a:extLst>
              <a:ext uri="{FF2B5EF4-FFF2-40B4-BE49-F238E27FC236}">
                <a16:creationId xmlns:a16="http://schemas.microsoft.com/office/drawing/2014/main" id="{7B90C7B3-5190-4487-8087-DB0EADEBBBE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9953" y="595440"/>
            <a:ext cx="9637058" cy="3594847"/>
          </a:xfrm>
          <a:prstGeom prst="rect">
            <a:avLst/>
          </a:prstGeom>
          <a:noFill/>
          <a:ln>
            <a:noFill/>
          </a:ln>
        </p:spPr>
      </p:pic>
      <p:sp>
        <p:nvSpPr>
          <p:cNvPr id="6" name="TextBox 5">
            <a:extLst>
              <a:ext uri="{FF2B5EF4-FFF2-40B4-BE49-F238E27FC236}">
                <a16:creationId xmlns:a16="http://schemas.microsoft.com/office/drawing/2014/main" id="{C816D7FA-3CC0-4FD4-B86C-2161E1B377F7}"/>
              </a:ext>
            </a:extLst>
          </p:cNvPr>
          <p:cNvSpPr txBox="1"/>
          <p:nvPr/>
        </p:nvSpPr>
        <p:spPr>
          <a:xfrm>
            <a:off x="0" y="5378824"/>
            <a:ext cx="10282518" cy="707886"/>
          </a:xfrm>
          <a:prstGeom prst="rect">
            <a:avLst/>
          </a:prstGeom>
          <a:noFill/>
        </p:spPr>
        <p:txBody>
          <a:bodyPr wrap="square">
            <a:spAutoFit/>
          </a:bodyPr>
          <a:lstStyle/>
          <a:p>
            <a:r>
              <a:rPr lang="ru-RU" sz="2000" i="1" dirty="0">
                <a:latin typeface="Times New Roman" panose="02020603050405020304" pitchFamily="18" charset="0"/>
                <a:ea typeface="Calibri" panose="020F0502020204030204" pitchFamily="34" charset="0"/>
              </a:rPr>
              <a:t>7</a:t>
            </a:r>
            <a:r>
              <a:rPr lang="ru-RU" sz="2000" i="1" dirty="0">
                <a:effectLst/>
                <a:latin typeface="Times New Roman" panose="02020603050405020304" pitchFamily="18" charset="0"/>
                <a:ea typeface="Calibri" panose="020F0502020204030204" pitchFamily="34" charset="0"/>
              </a:rPr>
              <a:t>. Цветные иллюстрации могут состоять из простых комбинаций, цветов полноцветной печати.</a:t>
            </a:r>
            <a:endParaRPr lang="ru-RU" sz="2000" dirty="0"/>
          </a:p>
        </p:txBody>
      </p:sp>
      <p:sp>
        <p:nvSpPr>
          <p:cNvPr id="8" name="TextBox 7">
            <a:extLst>
              <a:ext uri="{FF2B5EF4-FFF2-40B4-BE49-F238E27FC236}">
                <a16:creationId xmlns:a16="http://schemas.microsoft.com/office/drawing/2014/main" id="{0A3CBF05-3D32-42AB-94CD-ACDE9BF0CDF8}"/>
              </a:ext>
            </a:extLst>
          </p:cNvPr>
          <p:cNvSpPr txBox="1"/>
          <p:nvPr/>
        </p:nvSpPr>
        <p:spPr>
          <a:xfrm>
            <a:off x="0" y="4634753"/>
            <a:ext cx="11582400" cy="1073884"/>
          </a:xfrm>
          <a:prstGeom prst="rect">
            <a:avLst/>
          </a:prstGeom>
          <a:noFill/>
        </p:spPr>
        <p:txBody>
          <a:bodyPr wrap="square">
            <a:spAutoFit/>
          </a:bodyPr>
          <a:lstStyle/>
          <a:p>
            <a:pPr lvl="0">
              <a:lnSpc>
                <a:spcPct val="107000"/>
              </a:lnSpc>
              <a:spcAft>
                <a:spcPts val="800"/>
              </a:spcAft>
            </a:pP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6. </a:t>
            </a:r>
            <a:r>
              <a:rPr lang="ru-RU" sz="2000" i="1" dirty="0">
                <a:effectLst/>
                <a:latin typeface="Times New Roman" panose="02020603050405020304" pitchFamily="18" charset="0"/>
                <a:ea typeface="Calibri" panose="020F0502020204030204" pitchFamily="34" charset="0"/>
                <a:cs typeface="Times New Roman" panose="02020603050405020304" pitchFamily="18" charset="0"/>
              </a:rPr>
              <a:t>Технические и фотографические эффекты служат для превращения обычных фотографий в штриховые иллюстрации с особыми качествами и цветом.</a:t>
            </a:r>
          </a:p>
          <a:p>
            <a:pPr lvl="0">
              <a:lnSpc>
                <a:spcPct val="107000"/>
              </a:lnSpc>
              <a:spcAft>
                <a:spcPts val="80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72151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BB2344-22EC-490E-892C-82FA552F9CB6}"/>
              </a:ext>
            </a:extLst>
          </p:cNvPr>
          <p:cNvSpPr>
            <a:spLocks noGrp="1"/>
          </p:cNvSpPr>
          <p:nvPr>
            <p:ph type="title"/>
          </p:nvPr>
        </p:nvSpPr>
        <p:spPr/>
        <p:txBody>
          <a:bodyPr>
            <a:normAutofit/>
          </a:bodyPr>
          <a:lstStyle/>
          <a:p>
            <a:pPr algn="ctr"/>
            <a:r>
              <a:rPr lang="ru-RU" sz="2800" b="1" i="1" dirty="0">
                <a:solidFill>
                  <a:schemeClr val="accent1"/>
                </a:solidFill>
                <a:effectLst/>
                <a:latin typeface="+mn-lt"/>
                <a:ea typeface="Calibri" panose="020F0502020204030204" pitchFamily="34" charset="0"/>
                <a:cs typeface="Times New Roman" panose="02020603050405020304" pitchFamily="18" charset="0"/>
              </a:rPr>
              <a:t>На повышения качества социальной рекламы работают следующие законы дизайна.</a:t>
            </a:r>
            <a:br>
              <a:rPr lang="ru-RU" sz="2800" dirty="0">
                <a:solidFill>
                  <a:schemeClr val="accent1"/>
                </a:solidFill>
                <a:effectLst/>
                <a:latin typeface="+mn-lt"/>
                <a:ea typeface="Calibri" panose="020F0502020204030204" pitchFamily="34" charset="0"/>
                <a:cs typeface="Times New Roman" panose="02020603050405020304" pitchFamily="18" charset="0"/>
              </a:rPr>
            </a:br>
            <a:endParaRPr lang="ru-RU" sz="2800" dirty="0">
              <a:solidFill>
                <a:schemeClr val="accent1"/>
              </a:solidFill>
              <a:latin typeface="+mn-lt"/>
            </a:endParaRPr>
          </a:p>
        </p:txBody>
      </p:sp>
      <p:sp>
        <p:nvSpPr>
          <p:cNvPr id="3" name="Объект 2">
            <a:extLst>
              <a:ext uri="{FF2B5EF4-FFF2-40B4-BE49-F238E27FC236}">
                <a16:creationId xmlns:a16="http://schemas.microsoft.com/office/drawing/2014/main" id="{E6AE0F24-E05A-445A-B3EB-1B09FC8F6D48}"/>
              </a:ext>
            </a:extLst>
          </p:cNvPr>
          <p:cNvSpPr>
            <a:spLocks noGrp="1"/>
          </p:cNvSpPr>
          <p:nvPr>
            <p:ph idx="1"/>
          </p:nvPr>
        </p:nvSpPr>
        <p:spPr/>
        <p:txBody>
          <a:bodyPr/>
          <a:lstStyle/>
          <a:p>
            <a:pPr marL="0" indent="0">
              <a:buNone/>
            </a:pPr>
            <a:r>
              <a:rPr lang="ru-RU" sz="2000" i="1" dirty="0">
                <a:effectLst/>
                <a:latin typeface="Times New Roman" panose="02020603050405020304" pitchFamily="18" charset="0"/>
                <a:ea typeface="Calibri" panose="020F0502020204030204" pitchFamily="34" charset="0"/>
              </a:rPr>
              <a:t>- </a:t>
            </a:r>
            <a:r>
              <a:rPr lang="ru-RU" i="1" dirty="0">
                <a:effectLst/>
                <a:latin typeface="Times New Roman" panose="02020603050405020304" pitchFamily="18" charset="0"/>
                <a:ea typeface="Calibri" panose="020F0502020204030204" pitchFamily="34" charset="0"/>
              </a:rPr>
              <a:t>Единство</a:t>
            </a:r>
          </a:p>
          <a:p>
            <a:pPr>
              <a:buFontTx/>
              <a:buChar char="-"/>
            </a:pPr>
            <a:r>
              <a:rPr lang="ru-RU" i="1" dirty="0">
                <a:effectLst/>
                <a:latin typeface="Times New Roman" panose="02020603050405020304" pitchFamily="18" charset="0"/>
                <a:ea typeface="Calibri" panose="020F0502020204030204" pitchFamily="34" charset="0"/>
              </a:rPr>
              <a:t>Разнообразие</a:t>
            </a:r>
          </a:p>
          <a:p>
            <a:pPr>
              <a:buFontTx/>
              <a:buChar char="-"/>
            </a:pPr>
            <a:r>
              <a:rPr lang="ru-RU" i="1" dirty="0">
                <a:effectLst/>
                <a:latin typeface="Times New Roman" panose="02020603050405020304" pitchFamily="18" charset="0"/>
                <a:ea typeface="Calibri" panose="020F0502020204030204" pitchFamily="34" charset="0"/>
              </a:rPr>
              <a:t>Равновесие</a:t>
            </a:r>
          </a:p>
          <a:p>
            <a:pPr>
              <a:buFontTx/>
              <a:buChar char="-"/>
            </a:pPr>
            <a:r>
              <a:rPr lang="ru-RU" i="1" dirty="0">
                <a:effectLst/>
                <a:latin typeface="Times New Roman" panose="02020603050405020304" pitchFamily="18" charset="0"/>
                <a:ea typeface="Calibri" panose="020F0502020204030204" pitchFamily="34" charset="0"/>
              </a:rPr>
              <a:t>  Ритм</a:t>
            </a:r>
          </a:p>
          <a:p>
            <a:pPr>
              <a:buFontTx/>
              <a:buChar char="-"/>
            </a:pPr>
            <a:r>
              <a:rPr lang="ru-RU" i="1" dirty="0">
                <a:effectLst/>
                <a:latin typeface="Times New Roman" panose="02020603050405020304" pitchFamily="18" charset="0"/>
                <a:ea typeface="Calibri" panose="020F0502020204030204" pitchFamily="34" charset="0"/>
              </a:rPr>
              <a:t>Гармония</a:t>
            </a:r>
          </a:p>
          <a:p>
            <a:pPr>
              <a:buFontTx/>
              <a:buChar char="-"/>
            </a:pPr>
            <a:r>
              <a:rPr lang="ru-RU" i="1" dirty="0">
                <a:effectLst/>
                <a:latin typeface="Times New Roman" panose="02020603050405020304" pitchFamily="18" charset="0"/>
                <a:ea typeface="Calibri" panose="020F0502020204030204" pitchFamily="34" charset="0"/>
              </a:rPr>
              <a:t>Пропорциональность</a:t>
            </a:r>
          </a:p>
          <a:p>
            <a:pPr>
              <a:buFontTx/>
              <a:buChar char="-"/>
            </a:pPr>
            <a:r>
              <a:rPr lang="ru-RU" i="1" dirty="0">
                <a:effectLst/>
                <a:latin typeface="Times New Roman" panose="02020603050405020304" pitchFamily="18" charset="0"/>
                <a:ea typeface="Calibri" panose="020F0502020204030204" pitchFamily="34" charset="0"/>
              </a:rPr>
              <a:t>Градация</a:t>
            </a:r>
          </a:p>
          <a:p>
            <a:pPr>
              <a:buFontTx/>
              <a:buChar char="-"/>
            </a:pPr>
            <a:r>
              <a:rPr lang="ru-RU" i="1" dirty="0">
                <a:effectLst/>
                <a:latin typeface="Times New Roman" panose="02020603050405020304" pitchFamily="18" charset="0"/>
                <a:ea typeface="Calibri" panose="020F0502020204030204" pitchFamily="34" charset="0"/>
              </a:rPr>
              <a:t>Усиление </a:t>
            </a:r>
          </a:p>
          <a:p>
            <a:endParaRPr lang="ru-RU" sz="1800" i="1" dirty="0">
              <a:effectLst/>
              <a:latin typeface="Times New Roman" panose="02020603050405020304" pitchFamily="18" charset="0"/>
              <a:ea typeface="Calibri" panose="020F0502020204030204" pitchFamily="34" charset="0"/>
            </a:endParaRPr>
          </a:p>
          <a:p>
            <a:endParaRPr lang="ru-RU" dirty="0"/>
          </a:p>
        </p:txBody>
      </p:sp>
    </p:spTree>
    <p:extLst>
      <p:ext uri="{BB962C8B-B14F-4D97-AF65-F5344CB8AC3E}">
        <p14:creationId xmlns:p14="http://schemas.microsoft.com/office/powerpoint/2010/main" val="1888127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17A30B-8F93-4F81-A4CD-1B693E8CC38C}"/>
              </a:ext>
            </a:extLst>
          </p:cNvPr>
          <p:cNvSpPr>
            <a:spLocks noGrp="1"/>
          </p:cNvSpPr>
          <p:nvPr>
            <p:ph type="title"/>
          </p:nvPr>
        </p:nvSpPr>
        <p:spPr/>
        <p:txBody>
          <a:bodyPr>
            <a:normAutofit/>
          </a:bodyPr>
          <a:lstStyle/>
          <a:p>
            <a:pPr algn="ctr"/>
            <a:r>
              <a:rPr lang="ru-RU" sz="3200" dirty="0">
                <a:effectLst>
                  <a:outerShdw blurRad="38100" dist="38100" dir="2700000" algn="tl">
                    <a:srgbClr val="000000">
                      <a:alpha val="43137"/>
                    </a:srgbClr>
                  </a:outerShdw>
                </a:effectLst>
              </a:rPr>
              <a:t>2. КАНАЛЫ РАЗМЕЩЕНИЯ СОЦИАЛЬНОЙ РЕКЛАМЫ</a:t>
            </a:r>
            <a:r>
              <a:rPr lang="ru-RU" sz="3200" dirty="0"/>
              <a:t>. </a:t>
            </a:r>
            <a:br>
              <a:rPr lang="ru-RU" sz="3200" dirty="0"/>
            </a:br>
            <a:endParaRPr lang="ru-RU" sz="3200" dirty="0"/>
          </a:p>
        </p:txBody>
      </p:sp>
      <p:sp>
        <p:nvSpPr>
          <p:cNvPr id="3" name="Объект 2">
            <a:extLst>
              <a:ext uri="{FF2B5EF4-FFF2-40B4-BE49-F238E27FC236}">
                <a16:creationId xmlns:a16="http://schemas.microsoft.com/office/drawing/2014/main" id="{40687A12-74F2-44C6-B9A0-A91851CF1848}"/>
              </a:ext>
            </a:extLst>
          </p:cNvPr>
          <p:cNvSpPr>
            <a:spLocks noGrp="1"/>
          </p:cNvSpPr>
          <p:nvPr>
            <p:ph idx="1"/>
          </p:nvPr>
        </p:nvSpPr>
        <p:spPr>
          <a:xfrm>
            <a:off x="116541" y="1219200"/>
            <a:ext cx="11237259" cy="4957763"/>
          </a:xfrm>
        </p:spPr>
        <p:txBody>
          <a:bodyPr>
            <a:normAutofit fontScale="25000" lnSpcReduction="20000"/>
          </a:bodyPr>
          <a:lstStyle/>
          <a:p>
            <a:pPr marL="0" indent="0">
              <a:lnSpc>
                <a:spcPct val="107000"/>
              </a:lnSpc>
              <a:spcAft>
                <a:spcPts val="800"/>
              </a:spcAft>
              <a:buNone/>
            </a:pPr>
            <a:r>
              <a:rPr lang="ru-RU" sz="7200" b="1" i="1" dirty="0">
                <a:effectLst/>
                <a:latin typeface="Times New Roman" panose="02020603050405020304" pitchFamily="18" charset="0"/>
                <a:ea typeface="Calibri" panose="020F0502020204030204" pitchFamily="34" charset="0"/>
                <a:cs typeface="Times New Roman" panose="02020603050405020304" pitchFamily="18" charset="0"/>
              </a:rPr>
              <a:t>1</a:t>
            </a:r>
            <a:r>
              <a:rPr lang="ru-RU" sz="8000" b="1" i="1" dirty="0">
                <a:effectLst/>
                <a:latin typeface="Times New Roman" panose="02020603050405020304" pitchFamily="18" charset="0"/>
                <a:ea typeface="Calibri" panose="020F0502020204030204" pitchFamily="34" charset="0"/>
                <a:cs typeface="Times New Roman" panose="02020603050405020304" pitchFamily="18" charset="0"/>
              </a:rPr>
              <a:t>.Печатная реклама. </a:t>
            </a:r>
            <a:r>
              <a:rPr lang="ru-RU" sz="8000" i="1" dirty="0">
                <a:effectLst/>
                <a:latin typeface="Times New Roman" panose="02020603050405020304" pitchFamily="18" charset="0"/>
                <a:ea typeface="Calibri" panose="020F0502020204030204" pitchFamily="34" charset="0"/>
                <a:cs typeface="Times New Roman" panose="02020603050405020304" pitchFamily="18" charset="0"/>
              </a:rPr>
              <a:t>Всю печатную социальную рекламу можно разделить на книжную рекламу, буклеты, листовки, брошюры. За последнее время стало престижно помещать рекламные послания в модных изданиях книжных новинок. Для социальной рекламы больше подходят листовки, буклеты и брошюры.</a:t>
            </a:r>
            <a:endParaRPr lang="ru-RU" sz="8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ru-RU" sz="8000" b="1" i="1" dirty="0">
                <a:effectLst/>
                <a:latin typeface="Times New Roman" panose="02020603050405020304" pitchFamily="18" charset="0"/>
                <a:ea typeface="Calibri" panose="020F0502020204030204" pitchFamily="34" charset="0"/>
                <a:cs typeface="Times New Roman" panose="02020603050405020304" pitchFamily="18" charset="0"/>
              </a:rPr>
              <a:t>2.Реклама в прессе</a:t>
            </a:r>
            <a:r>
              <a:rPr lang="ru-RU" sz="8000" i="1" dirty="0">
                <a:effectLst/>
                <a:latin typeface="Times New Roman" panose="02020603050405020304" pitchFamily="18" charset="0"/>
                <a:ea typeface="Calibri" panose="020F0502020204030204" pitchFamily="34" charset="0"/>
                <a:cs typeface="Times New Roman" panose="02020603050405020304" pitchFamily="18" charset="0"/>
              </a:rPr>
              <a:t>. Важную роль в потреблении газетной и журнальной рекламы играет ее привычность, поскольку она существует несколько веков. Безусловным плюсом газетной рекламной продукции является ее ненавязчивость. Она не перебивает информационный поток как на радио или ТВ, люди читают ее по собственной воле. Отличает газетную и журнальную социальную рекламу от радио и ТВ большая степень доверия аудитории, что связано с силой печатного слова. В отличие от мимолетного слова радио или телеэфира, печатное слово сохраняется, и возможность к нему апеллировать в любое время, укрепляет доверие читателей. Основным отличием газетной и журнальной рекламы заключается в том, что газета обращается ко всем проживающем в данном регионе, журнал к определенному типу читателей, независимо от его места жительства.; жизнь газетной рекламы быстротечна и составляет примерно один-два дня, рекламное объявление в газете продолжает жить неделю, месяц и более.</a:t>
            </a:r>
            <a:endParaRPr lang="ru-RU" sz="80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254763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4DA4FA-78C0-4FE4-B030-D1FE8E97C937}"/>
              </a:ext>
            </a:extLst>
          </p:cNvPr>
          <p:cNvSpPr txBox="1"/>
          <p:nvPr/>
        </p:nvSpPr>
        <p:spPr>
          <a:xfrm>
            <a:off x="71719" y="152400"/>
            <a:ext cx="12048564" cy="3143938"/>
          </a:xfrm>
          <a:prstGeom prst="rect">
            <a:avLst/>
          </a:prstGeom>
          <a:noFill/>
        </p:spPr>
        <p:txBody>
          <a:bodyPr wrap="square">
            <a:spAutoFit/>
          </a:bodyPr>
          <a:lstStyle/>
          <a:p>
            <a:pPr>
              <a:lnSpc>
                <a:spcPct val="107000"/>
              </a:lnSpc>
              <a:spcAft>
                <a:spcPts val="800"/>
              </a:spcAft>
            </a:pP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3.</a:t>
            </a:r>
            <a:r>
              <a:rPr lang="ru-RU" sz="1800" b="1" i="1" dirty="0">
                <a:effectLst/>
                <a:latin typeface="Times New Roman" panose="02020603050405020304" pitchFamily="18" charset="0"/>
                <a:ea typeface="Calibri" panose="020F0502020204030204" pitchFamily="34" charset="0"/>
                <a:cs typeface="Times New Roman" panose="02020603050405020304" pitchFamily="18" charset="0"/>
              </a:rPr>
              <a:t>Реклама на радио</a:t>
            </a: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 Радиоканалу присуща массовость рекламной аудитории. Несомненным достоинством является его существенно низкая стоимость по сравнению с ТВ. Хорошее оформление звукового ролика - голос диктора, запоминающийся текст, хороший звуковой фон, музыкальное сопровождение – делают радиорекламу достаточно эффективной. Существенным моментом является круглосуточное вещание. Сила рекламы на радио в ее повторяемости, краткости. По мнению рекламистов, наиболее эффективная длительность радиоролика определяется 30 с. Исследования показывают, что люди слушают активнее и внимательнее, если диктор говорит быстро и произносит больше слов в единицу времени.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Ценностью этого канала распространения является несколько факторов, во-первых, то, что постоянно меняющееся в течение времени суток соотношение радиослушателей, во-вторых, состав аудитории в момент радиопередач, в-третьих, это оптимальный выбор программы, учитывающий интересы радиослушателей.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709D4F93-46EE-4C70-9C51-270CB648FD7D}"/>
              </a:ext>
            </a:extLst>
          </p:cNvPr>
          <p:cNvSpPr txBox="1"/>
          <p:nvPr/>
        </p:nvSpPr>
        <p:spPr>
          <a:xfrm>
            <a:off x="71717" y="3296338"/>
            <a:ext cx="12192001" cy="3041345"/>
          </a:xfrm>
          <a:prstGeom prst="rect">
            <a:avLst/>
          </a:prstGeom>
          <a:noFill/>
        </p:spPr>
        <p:txBody>
          <a:bodyPr wrap="square">
            <a:spAutoFit/>
          </a:bodyPr>
          <a:lstStyle/>
          <a:p>
            <a:pPr>
              <a:lnSpc>
                <a:spcPct val="107000"/>
              </a:lnSpc>
              <a:spcAft>
                <a:spcPts val="800"/>
              </a:spcAft>
            </a:pP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4.</a:t>
            </a:r>
            <a:r>
              <a:rPr lang="ru-RU" sz="1800" b="1" i="1" dirty="0">
                <a:effectLst/>
                <a:latin typeface="Times New Roman" panose="02020603050405020304" pitchFamily="18" charset="0"/>
                <a:ea typeface="Calibri" panose="020F0502020204030204" pitchFamily="34" charset="0"/>
                <a:cs typeface="Times New Roman" panose="02020603050405020304" pitchFamily="18" charset="0"/>
              </a:rPr>
              <a:t>Реклама на ТВ. </a:t>
            </a: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Телевизионная реклама – самая дорогая, престижная и массовая. Однако, это не означает, что она всегда самая эффективная. Телевидение – самое разностороннее из рекламных средств. Телевидение дает возможность повлиять на сознание и подсознание общественности наибольшим количеством способов. Телереклама-самый эмоциональный и зрелищный вид рекламы. Уникальная особенность телевизионной рекламы состоит в том, что для нее характерны, во-первых, сочетание звука и зри тельного воздействия и, во-вторых, огромная, по сравнению с любым другим реклам средством, аудитория, увеличивающаяся во время демонстрации телесериалов.  Относительно продолжительности ролика специалисты по исследованию эффективности воздействия рекламы утверждают, что лучше воспринимается и запоминается реклама не стандартной минутной длительности, либо 30 с., либо 2 мин. Чаще всего соц. Реклама на ТВ представлена в виде видеоролика. Недостатком видеоролика является высокая стоимость изготовления, другой недостаток навязчивость.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16125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E1FA52D-0464-4988-AA52-F30DBF4BFF91}"/>
              </a:ext>
            </a:extLst>
          </p:cNvPr>
          <p:cNvSpPr txBox="1"/>
          <p:nvPr/>
        </p:nvSpPr>
        <p:spPr>
          <a:xfrm>
            <a:off x="89647" y="107576"/>
            <a:ext cx="12003741" cy="6108486"/>
          </a:xfrm>
          <a:prstGeom prst="rect">
            <a:avLst/>
          </a:prstGeom>
          <a:noFill/>
        </p:spPr>
        <p:txBody>
          <a:bodyPr wrap="square">
            <a:spAutoFit/>
          </a:bodyPr>
          <a:lstStyle/>
          <a:p>
            <a:pPr>
              <a:lnSpc>
                <a:spcPct val="107000"/>
              </a:lnSpc>
              <a:spcAft>
                <a:spcPts val="800"/>
              </a:spcAft>
            </a:pPr>
            <a:r>
              <a:rPr lang="ru-RU" b="1" i="1" dirty="0">
                <a:latin typeface="Times New Roman" panose="02020603050405020304" pitchFamily="18" charset="0"/>
                <a:ea typeface="Calibri" panose="020F0502020204030204" pitchFamily="34" charset="0"/>
                <a:cs typeface="Times New Roman" panose="02020603050405020304" pitchFamily="18" charset="0"/>
              </a:rPr>
              <a:t>5</a:t>
            </a:r>
            <a:r>
              <a:rPr lang="ru-RU" sz="1800" b="1" i="1" dirty="0">
                <a:effectLst/>
                <a:latin typeface="Times New Roman" panose="02020603050405020304" pitchFamily="18" charset="0"/>
                <a:ea typeface="Calibri" panose="020F0502020204030204" pitchFamily="34" charset="0"/>
                <a:cs typeface="Times New Roman" panose="02020603050405020304" pitchFamily="18" charset="0"/>
              </a:rPr>
              <a:t>.Наружная реклама. </a:t>
            </a: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Это старейшая форма рекламы и по сей день остается одной из востребованных в рекламе товаров и услуг.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07000"/>
              </a:lnSpc>
              <a:spcAft>
                <a:spcPts val="800"/>
              </a:spcAft>
            </a:pP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Два вида наружной рекламы считаются наиболее эффективными:</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arenR"/>
            </a:pP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Широкомасштабные щиты вдоль автомобильных трасс;</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arenR"/>
            </a:pP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Реклама на транспорте (транзитная реклама) – надписи на наружных поверхностях транспортных средств, печатные объявления, размещаемые в салонах транспортных средств.</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Оба эти вида традиционно используются преимущественно как в пределах деловых и торговых центров, так и на окраинах городов. Именно эти средства широко используются при размещении социальной рекламы. Большой охват аудитории и сравнительно не дорого.  Вместе с тем именно наружной рекламе свойственны отсутствие конкретной целевой аудитории и невозможность проследить их реакцию на рекламу немедленно.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b="1" i="1" dirty="0">
                <a:latin typeface="Times New Roman" panose="02020603050405020304" pitchFamily="18" charset="0"/>
                <a:ea typeface="Calibri" panose="020F0502020204030204" pitchFamily="34" charset="0"/>
                <a:cs typeface="Times New Roman" panose="02020603050405020304" pitchFamily="18" charset="0"/>
              </a:rPr>
              <a:t>6</a:t>
            </a:r>
            <a:r>
              <a:rPr lang="ru-RU" sz="1800" b="1" i="1" dirty="0">
                <a:effectLst/>
                <a:latin typeface="Times New Roman" panose="02020603050405020304" pitchFamily="18" charset="0"/>
                <a:ea typeface="Calibri" panose="020F0502020204030204" pitchFamily="34" charset="0"/>
                <a:cs typeface="Times New Roman" panose="02020603050405020304" pitchFamily="18" charset="0"/>
              </a:rPr>
              <a:t>.Реклама в интернет</a:t>
            </a: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е. Самый широкой охват аудитории, самое сильное воздействие на аудиторию. Соц. Реклама в интернете представлена на специализированных сайтах.</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b="1" i="1" dirty="0">
                <a:latin typeface="Times New Roman" panose="02020603050405020304" pitchFamily="18" charset="0"/>
                <a:ea typeface="Calibri" panose="020F0502020204030204" pitchFamily="34" charset="0"/>
                <a:cs typeface="Times New Roman" panose="02020603050405020304" pitchFamily="18" charset="0"/>
              </a:rPr>
              <a:t>7</a:t>
            </a:r>
            <a:r>
              <a:rPr lang="ru-RU" sz="1800" b="1" i="1" dirty="0">
                <a:effectLst/>
                <a:latin typeface="Times New Roman" panose="02020603050405020304" pitchFamily="18" charset="0"/>
                <a:ea typeface="Calibri" panose="020F0502020204030204" pitchFamily="34" charset="0"/>
                <a:cs typeface="Times New Roman" panose="02020603050405020304" pitchFamily="18" charset="0"/>
              </a:rPr>
              <a:t>.Сувенирные и другие малые формы рекламы.</a:t>
            </a: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 Эта реклама размещается на предметах длительного пользования и не к чему не обязывает.</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b="1" i="1" dirty="0">
                <a:latin typeface="Times New Roman" panose="02020603050405020304" pitchFamily="18" charset="0"/>
                <a:ea typeface="Calibri" panose="020F0502020204030204" pitchFamily="34" charset="0"/>
                <a:cs typeface="Times New Roman" panose="02020603050405020304" pitchFamily="18" charset="0"/>
              </a:rPr>
              <a:t>8</a:t>
            </a:r>
            <a:r>
              <a:rPr lang="ru-RU" sz="1800" b="1" i="1" dirty="0">
                <a:effectLst/>
                <a:latin typeface="Times New Roman" panose="02020603050405020304" pitchFamily="18" charset="0"/>
                <a:ea typeface="Calibri" panose="020F0502020204030204" pitchFamily="34" charset="0"/>
                <a:cs typeface="Times New Roman" panose="02020603050405020304" pitchFamily="18" charset="0"/>
              </a:rPr>
              <a:t>.Прямая реклама. </a:t>
            </a: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К прямой рекламе относится реклама, распространяемая по почте («директ мейл») или лично вручаемые рекламные материалы конкретному человеку. Реклама может распространятся по почте, а так же по принципу «в каждую дверь». К наиболее часто используемым формам прямой рекламы относятся письма, проспекты, крупноформатные листовки, почтовые открытки, каталоги, плакаты и т.д.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83707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A45071C9-8C4B-488E-AB1F-07A00CCF44C4}"/>
              </a:ext>
            </a:extLst>
          </p:cNvPr>
          <p:cNvPicPr>
            <a:picLocks noChangeAspect="1"/>
          </p:cNvPicPr>
          <p:nvPr/>
        </p:nvPicPr>
        <p:blipFill>
          <a:blip r:embed="rId2"/>
          <a:stretch>
            <a:fillRect/>
          </a:stretch>
        </p:blipFill>
        <p:spPr>
          <a:xfrm>
            <a:off x="448235" y="268940"/>
            <a:ext cx="11492753" cy="6508377"/>
          </a:xfrm>
          <a:prstGeom prst="rect">
            <a:avLst/>
          </a:prstGeom>
        </p:spPr>
      </p:pic>
    </p:spTree>
    <p:extLst>
      <p:ext uri="{BB962C8B-B14F-4D97-AF65-F5344CB8AC3E}">
        <p14:creationId xmlns:p14="http://schemas.microsoft.com/office/powerpoint/2010/main" val="2106851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6DA69E-1A2B-4110-9BCA-4B4677EC95BA}"/>
              </a:ext>
            </a:extLst>
          </p:cNvPr>
          <p:cNvSpPr txBox="1"/>
          <p:nvPr/>
        </p:nvSpPr>
        <p:spPr>
          <a:xfrm>
            <a:off x="681318" y="609600"/>
            <a:ext cx="11421035" cy="6107569"/>
          </a:xfrm>
          <a:prstGeom prst="rect">
            <a:avLst/>
          </a:prstGeom>
          <a:noFill/>
        </p:spPr>
        <p:txBody>
          <a:bodyPr wrap="square">
            <a:spAutoFit/>
          </a:bodyPr>
          <a:lstStyle/>
          <a:p>
            <a:pPr marL="228600">
              <a:lnSpc>
                <a:spcPct val="107000"/>
              </a:lnSpc>
              <a:spcAft>
                <a:spcPts val="800"/>
              </a:spcAft>
            </a:pPr>
            <a:r>
              <a:rPr lang="ru-RU"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-Опирается на социально-одобряемые нормы и действия, на сложившиеся ценности и стереотипы;</a:t>
            </a:r>
            <a:endParaRPr lang="ru-RU"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-Не должна включать депрессивные либо негативные компоненты, поскольку призвана пробуждать хорошие чувства;</a:t>
            </a:r>
            <a:endParaRPr lang="ru-RU" sz="14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1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Не должна провоцировать противоречий между различными социальными, возрастными, гендерными и иными группами; сообщения социальной рекламы призваны объединять, укреплять связи между различными социальными группами; </a:t>
            </a:r>
            <a:endParaRPr lang="ru-RU" sz="14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18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t>Должна способствовать формировании бережного отношения к национальным традициям, культурному и природному наследию;</a:t>
            </a:r>
            <a:endParaRPr lang="ru-RU" sz="14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18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Должна обозначать условия и способы для непосредственного участия граждан в позитивных социальных процессах (от сохранения определенного вида флоры и фауны до сохранения генофонда страны). В данном случае социальная реклама отвечает на вопрос «как?» и предлагает несколько вариантов: сделай так сам, помоги другим, расскажи, как можно помочь другим;</a:t>
            </a:r>
            <a:endParaRPr lang="ru-RU" sz="1400" dirty="0">
              <a:solidFill>
                <a:schemeClr val="accent6"/>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1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Должна формировать не немедленное и единовременное действие, а устойчивое и часто пролонгированное (длительное) социально значимое поведение;</a:t>
            </a:r>
            <a:endParaRPr lang="ru-RU" sz="14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1800" dirty="0">
                <a:solidFill>
                  <a:srgbClr val="FFFF00"/>
                </a:solidFill>
                <a:effectLst/>
                <a:latin typeface="Times New Roman" panose="02020603050405020304" pitchFamily="18" charset="0"/>
                <a:ea typeface="Calibri" panose="020F0502020204030204" pitchFamily="34" charset="0"/>
                <a:cs typeface="Times New Roman" panose="02020603050405020304" pitchFamily="18" charset="0"/>
              </a:rPr>
              <a:t>Должна основываться на предварительных исследованиях: необходимо понять, что именно нужно людям, говорить с ними на одном языке, чтобы предлагаемые инициативы были ими восприняты;</a:t>
            </a:r>
            <a:endParaRPr lang="ru-RU" sz="14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Должна выходить как триединый продукт, например, в виде видео- и аудиороликов и объектов наружной рекламы, в зависимости от тематики и задач;</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800"/>
              </a:spcAft>
            </a:pPr>
            <a:r>
              <a:rPr lang="ru-RU" sz="1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Не должна быть слишком сложной: в рекламном послании лучше делать упор на одну идею, а не на несколько сразу.</a:t>
            </a:r>
            <a:endParaRPr lang="ru-RU" sz="14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20697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3AA942-9D4F-4D24-B0C4-D13626F36EF4}"/>
              </a:ext>
            </a:extLst>
          </p:cNvPr>
          <p:cNvSpPr>
            <a:spLocks noGrp="1"/>
          </p:cNvSpPr>
          <p:nvPr>
            <p:ph type="title"/>
          </p:nvPr>
        </p:nvSpPr>
        <p:spPr>
          <a:xfrm>
            <a:off x="831850" y="1709739"/>
            <a:ext cx="10515600" cy="701768"/>
          </a:xfrm>
        </p:spPr>
        <p:txBody>
          <a:bodyPr>
            <a:normAutofit fontScale="90000"/>
          </a:bodyPr>
          <a:lstStyle/>
          <a:p>
            <a:r>
              <a:rPr lang="ru-RU" dirty="0"/>
              <a:t>Принципы социальной рекламы</a:t>
            </a:r>
          </a:p>
        </p:txBody>
      </p:sp>
      <p:sp>
        <p:nvSpPr>
          <p:cNvPr id="3" name="Текст 2">
            <a:extLst>
              <a:ext uri="{FF2B5EF4-FFF2-40B4-BE49-F238E27FC236}">
                <a16:creationId xmlns:a16="http://schemas.microsoft.com/office/drawing/2014/main" id="{A7928333-CFF3-4403-AE4E-C9DDAB9CB582}"/>
              </a:ext>
            </a:extLst>
          </p:cNvPr>
          <p:cNvSpPr>
            <a:spLocks noGrp="1"/>
          </p:cNvSpPr>
          <p:nvPr>
            <p:ph type="body" idx="1"/>
          </p:nvPr>
        </p:nvSpPr>
        <p:spPr>
          <a:xfrm>
            <a:off x="831850" y="2411507"/>
            <a:ext cx="10515600" cy="3678143"/>
          </a:xfrm>
        </p:spPr>
        <p:txBody>
          <a:bodyPr/>
          <a:lstStyle/>
          <a:p>
            <a:r>
              <a:rPr lang="ru-RU" dirty="0">
                <a:solidFill>
                  <a:srgbClr val="42D090"/>
                </a:solidFill>
              </a:rPr>
              <a:t>Принцип простоты             Принцип Контраста          Принцип позитивности </a:t>
            </a:r>
          </a:p>
          <a:p>
            <a:endParaRPr lang="ru-RU" dirty="0">
              <a:solidFill>
                <a:srgbClr val="42D090"/>
              </a:solidFill>
            </a:endParaRPr>
          </a:p>
          <a:p>
            <a:endParaRPr lang="ru-RU" dirty="0">
              <a:solidFill>
                <a:srgbClr val="42D090"/>
              </a:solidFill>
            </a:endParaRPr>
          </a:p>
          <a:p>
            <a:r>
              <a:rPr lang="ru-RU" dirty="0">
                <a:solidFill>
                  <a:srgbClr val="42D090"/>
                </a:solidFill>
              </a:rPr>
              <a:t>Принцип цвета                    Принцип </a:t>
            </a:r>
            <a:r>
              <a:rPr lang="ru-RU" dirty="0">
                <a:solidFill>
                  <a:srgbClr val="42D090"/>
                </a:solidFill>
                <a:cs typeface="Times New Roman" panose="02020603050405020304" pitchFamily="18" charset="0"/>
              </a:rPr>
              <a:t>четкости            Принцип эмоциональности</a:t>
            </a:r>
          </a:p>
          <a:p>
            <a:endParaRPr lang="ru-RU" dirty="0">
              <a:solidFill>
                <a:srgbClr val="42D090"/>
              </a:solidFill>
              <a:cs typeface="Times New Roman" panose="02020603050405020304" pitchFamily="18" charset="0"/>
            </a:endParaRPr>
          </a:p>
          <a:p>
            <a:endParaRPr lang="ru-RU" dirty="0">
              <a:solidFill>
                <a:srgbClr val="42D090"/>
              </a:solidFill>
              <a:cs typeface="Times New Roman" panose="02020603050405020304" pitchFamily="18" charset="0"/>
            </a:endParaRPr>
          </a:p>
          <a:p>
            <a:r>
              <a:rPr lang="ru-RU" dirty="0">
                <a:solidFill>
                  <a:srgbClr val="42D090"/>
                </a:solidFill>
                <a:cs typeface="Times New Roman" panose="02020603050405020304" pitchFamily="18" charset="0"/>
              </a:rPr>
              <a:t>Принцип краткости                                           Принцип повтора </a:t>
            </a:r>
          </a:p>
        </p:txBody>
      </p:sp>
    </p:spTree>
    <p:extLst>
      <p:ext uri="{BB962C8B-B14F-4D97-AF65-F5344CB8AC3E}">
        <p14:creationId xmlns:p14="http://schemas.microsoft.com/office/powerpoint/2010/main" val="511473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DD73B6-1CA8-4796-94BD-64356B8E7CBA}"/>
              </a:ext>
            </a:extLst>
          </p:cNvPr>
          <p:cNvSpPr>
            <a:spLocks noGrp="1"/>
          </p:cNvSpPr>
          <p:nvPr>
            <p:ph type="title"/>
          </p:nvPr>
        </p:nvSpPr>
        <p:spPr/>
        <p:txBody>
          <a:bodyPr>
            <a:normAutofit/>
          </a:bodyPr>
          <a:lstStyle/>
          <a:p>
            <a:pPr algn="ctr"/>
            <a:r>
              <a:rPr lang="ru-RU" sz="2800" b="1" dirty="0">
                <a:effectLst/>
                <a:latin typeface="+mn-lt"/>
                <a:ea typeface="Calibri" panose="020F0502020204030204" pitchFamily="34" charset="0"/>
              </a:rPr>
              <a:t>Основные элементы социальной рекламы</a:t>
            </a:r>
            <a:endParaRPr lang="ru-RU" sz="2800" dirty="0">
              <a:latin typeface="+mn-lt"/>
            </a:endParaRPr>
          </a:p>
        </p:txBody>
      </p:sp>
      <p:sp>
        <p:nvSpPr>
          <p:cNvPr id="11" name="Овал 10">
            <a:extLst>
              <a:ext uri="{FF2B5EF4-FFF2-40B4-BE49-F238E27FC236}">
                <a16:creationId xmlns:a16="http://schemas.microsoft.com/office/drawing/2014/main" id="{C1BE0D1C-AAAB-4FBC-8F4C-32884EE4E110}"/>
              </a:ext>
            </a:extLst>
          </p:cNvPr>
          <p:cNvSpPr/>
          <p:nvPr/>
        </p:nvSpPr>
        <p:spPr>
          <a:xfrm>
            <a:off x="654424" y="1873623"/>
            <a:ext cx="3585884" cy="18377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ЗАГОЛОВОК</a:t>
            </a:r>
          </a:p>
        </p:txBody>
      </p:sp>
      <p:sp>
        <p:nvSpPr>
          <p:cNvPr id="12" name="Овал 11">
            <a:extLst>
              <a:ext uri="{FF2B5EF4-FFF2-40B4-BE49-F238E27FC236}">
                <a16:creationId xmlns:a16="http://schemas.microsoft.com/office/drawing/2014/main" id="{0B9F052E-1BB9-4392-9CCD-4CA761DB6B19}"/>
              </a:ext>
            </a:extLst>
          </p:cNvPr>
          <p:cNvSpPr/>
          <p:nvPr/>
        </p:nvSpPr>
        <p:spPr>
          <a:xfrm>
            <a:off x="4509247" y="1900518"/>
            <a:ext cx="3603813" cy="181087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ИЛЛЮСТРАЦИЯ</a:t>
            </a:r>
          </a:p>
        </p:txBody>
      </p:sp>
      <p:sp>
        <p:nvSpPr>
          <p:cNvPr id="13" name="Овал 12">
            <a:extLst>
              <a:ext uri="{FF2B5EF4-FFF2-40B4-BE49-F238E27FC236}">
                <a16:creationId xmlns:a16="http://schemas.microsoft.com/office/drawing/2014/main" id="{54653477-CE78-414E-9BBB-33B06AE82C63}"/>
              </a:ext>
            </a:extLst>
          </p:cNvPr>
          <p:cNvSpPr/>
          <p:nvPr/>
        </p:nvSpPr>
        <p:spPr>
          <a:xfrm>
            <a:off x="8364070" y="1900518"/>
            <a:ext cx="3603813" cy="1766047"/>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ОСНОВНОЙ ТЕКСТ</a:t>
            </a:r>
          </a:p>
        </p:txBody>
      </p:sp>
    </p:spTree>
    <p:extLst>
      <p:ext uri="{BB962C8B-B14F-4D97-AF65-F5344CB8AC3E}">
        <p14:creationId xmlns:p14="http://schemas.microsoft.com/office/powerpoint/2010/main" val="3320915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AE138D-C48A-48A7-8B2C-5D78F60AA595}"/>
              </a:ext>
            </a:extLst>
          </p:cNvPr>
          <p:cNvSpPr>
            <a:spLocks noGrp="1"/>
          </p:cNvSpPr>
          <p:nvPr>
            <p:ph type="title"/>
          </p:nvPr>
        </p:nvSpPr>
        <p:spPr/>
        <p:txBody>
          <a:bodyPr/>
          <a:lstStyle/>
          <a:p>
            <a:pPr algn="ctr"/>
            <a:r>
              <a:rPr lang="ru-RU" dirty="0"/>
              <a:t>Приемы рекламного текста </a:t>
            </a:r>
          </a:p>
        </p:txBody>
      </p:sp>
      <p:sp>
        <p:nvSpPr>
          <p:cNvPr id="15" name="Стрелка: вниз 14">
            <a:extLst>
              <a:ext uri="{FF2B5EF4-FFF2-40B4-BE49-F238E27FC236}">
                <a16:creationId xmlns:a16="http://schemas.microsoft.com/office/drawing/2014/main" id="{96452C35-F345-4628-915E-BB53DCA2304E}"/>
              </a:ext>
            </a:extLst>
          </p:cNvPr>
          <p:cNvSpPr/>
          <p:nvPr/>
        </p:nvSpPr>
        <p:spPr>
          <a:xfrm rot="1741333">
            <a:off x="1713691" y="1465212"/>
            <a:ext cx="3550383" cy="2752276"/>
          </a:xfrm>
          <a:prstGeom prst="downArrow">
            <a:avLst>
              <a:gd name="adj1" fmla="val 50000"/>
              <a:gd name="adj2" fmla="val 53528"/>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КЛИШЕ</a:t>
            </a:r>
          </a:p>
        </p:txBody>
      </p:sp>
      <p:sp>
        <p:nvSpPr>
          <p:cNvPr id="16" name="Стрелка: вниз 15">
            <a:extLst>
              <a:ext uri="{FF2B5EF4-FFF2-40B4-BE49-F238E27FC236}">
                <a16:creationId xmlns:a16="http://schemas.microsoft.com/office/drawing/2014/main" id="{CDDB243F-DAE0-41C2-ADEC-780232E22131}"/>
              </a:ext>
            </a:extLst>
          </p:cNvPr>
          <p:cNvSpPr/>
          <p:nvPr/>
        </p:nvSpPr>
        <p:spPr>
          <a:xfrm>
            <a:off x="4697506" y="3173506"/>
            <a:ext cx="3281081" cy="2259106"/>
          </a:xfrm>
          <a:prstGeom prst="downArrow">
            <a:avLst>
              <a:gd name="adj1" fmla="val 50000"/>
              <a:gd name="adj2" fmla="val 47826"/>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ДЕЙСТВЕННЫЕ</a:t>
            </a:r>
          </a:p>
          <a:p>
            <a:pPr algn="ctr"/>
            <a:r>
              <a:rPr lang="ru-RU" dirty="0"/>
              <a:t>СЛОВА</a:t>
            </a:r>
          </a:p>
        </p:txBody>
      </p:sp>
      <p:sp>
        <p:nvSpPr>
          <p:cNvPr id="17" name="Стрелка: вниз 16">
            <a:extLst>
              <a:ext uri="{FF2B5EF4-FFF2-40B4-BE49-F238E27FC236}">
                <a16:creationId xmlns:a16="http://schemas.microsoft.com/office/drawing/2014/main" id="{A86BA741-E478-4AFD-9E5B-F588B2B504D1}"/>
              </a:ext>
            </a:extLst>
          </p:cNvPr>
          <p:cNvSpPr/>
          <p:nvPr/>
        </p:nvSpPr>
        <p:spPr>
          <a:xfrm rot="19475113">
            <a:off x="7329004" y="1466961"/>
            <a:ext cx="3291302" cy="21907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АЛЛИТЕРАЦИЯ</a:t>
            </a:r>
          </a:p>
        </p:txBody>
      </p:sp>
    </p:spTree>
    <p:extLst>
      <p:ext uri="{BB962C8B-B14F-4D97-AF65-F5344CB8AC3E}">
        <p14:creationId xmlns:p14="http://schemas.microsoft.com/office/powerpoint/2010/main" val="2027903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0EB554E-3185-4413-B23D-47042B6F1F71}"/>
              </a:ext>
            </a:extLst>
          </p:cNvPr>
          <p:cNvSpPr>
            <a:spLocks noGrp="1"/>
          </p:cNvSpPr>
          <p:nvPr>
            <p:ph type="title"/>
          </p:nvPr>
        </p:nvSpPr>
        <p:spPr/>
        <p:txBody>
          <a:bodyPr/>
          <a:lstStyle/>
          <a:p>
            <a:pPr algn="ctr"/>
            <a:r>
              <a:rPr lang="ru-RU" dirty="0"/>
              <a:t>ЭЛЕМЕНТЫ ТЕКСТА СОЦИАЛЬНОЙ РЕКЛАМЫ </a:t>
            </a:r>
          </a:p>
        </p:txBody>
      </p:sp>
      <p:sp>
        <p:nvSpPr>
          <p:cNvPr id="3" name="Объект 2">
            <a:extLst>
              <a:ext uri="{FF2B5EF4-FFF2-40B4-BE49-F238E27FC236}">
                <a16:creationId xmlns:a16="http://schemas.microsoft.com/office/drawing/2014/main" id="{8AB23435-D4E5-4D12-BCF4-4CA03E21C467}"/>
              </a:ext>
            </a:extLst>
          </p:cNvPr>
          <p:cNvSpPr>
            <a:spLocks noGrp="1"/>
          </p:cNvSpPr>
          <p:nvPr>
            <p:ph idx="1"/>
          </p:nvPr>
        </p:nvSpPr>
        <p:spPr>
          <a:xfrm>
            <a:off x="838200" y="2285993"/>
            <a:ext cx="10515600" cy="4351338"/>
          </a:xfrm>
        </p:spPr>
        <p:txBody>
          <a:bodyPr/>
          <a:lstStyle/>
          <a:p>
            <a:endParaRPr lang="ru-RU" dirty="0"/>
          </a:p>
        </p:txBody>
      </p:sp>
      <p:cxnSp>
        <p:nvCxnSpPr>
          <p:cNvPr id="5" name="Прямая со стрелкой 4">
            <a:extLst>
              <a:ext uri="{FF2B5EF4-FFF2-40B4-BE49-F238E27FC236}">
                <a16:creationId xmlns:a16="http://schemas.microsoft.com/office/drawing/2014/main" id="{F78DAEF8-ABF5-4C54-AE3D-CE4069233459}"/>
              </a:ext>
            </a:extLst>
          </p:cNvPr>
          <p:cNvCxnSpPr>
            <a:cxnSpLocks/>
            <a:stCxn id="3" idx="0"/>
            <a:endCxn id="3" idx="0"/>
          </p:cNvCxnSpPr>
          <p:nvPr/>
        </p:nvCxnSpPr>
        <p:spPr>
          <a:xfrm>
            <a:off x="6096000" y="2285993"/>
            <a:ext cx="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Прямоугольник: скругленные углы 6">
            <a:extLst>
              <a:ext uri="{FF2B5EF4-FFF2-40B4-BE49-F238E27FC236}">
                <a16:creationId xmlns:a16="http://schemas.microsoft.com/office/drawing/2014/main" id="{E80B4F99-CC19-452A-B408-1D9031F1E2A8}"/>
              </a:ext>
            </a:extLst>
          </p:cNvPr>
          <p:cNvSpPr/>
          <p:nvPr/>
        </p:nvSpPr>
        <p:spPr>
          <a:xfrm>
            <a:off x="838199" y="2285999"/>
            <a:ext cx="2926976" cy="3890960"/>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ЗАГОЛОВОК</a:t>
            </a:r>
          </a:p>
        </p:txBody>
      </p:sp>
      <p:sp>
        <p:nvSpPr>
          <p:cNvPr id="8" name="Прямоугольник: скругленные углы 7">
            <a:extLst>
              <a:ext uri="{FF2B5EF4-FFF2-40B4-BE49-F238E27FC236}">
                <a16:creationId xmlns:a16="http://schemas.microsoft.com/office/drawing/2014/main" id="{C05B2050-4E91-4746-A715-376F4BFCAD2F}"/>
              </a:ext>
            </a:extLst>
          </p:cNvPr>
          <p:cNvSpPr/>
          <p:nvPr/>
        </p:nvSpPr>
        <p:spPr>
          <a:xfrm>
            <a:off x="3576918" y="2285998"/>
            <a:ext cx="2626657" cy="389096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ПОДЗАГОЛОВОК</a:t>
            </a:r>
          </a:p>
        </p:txBody>
      </p:sp>
      <p:sp>
        <p:nvSpPr>
          <p:cNvPr id="9" name="Прямоугольник: скругленные углы 8">
            <a:extLst>
              <a:ext uri="{FF2B5EF4-FFF2-40B4-BE49-F238E27FC236}">
                <a16:creationId xmlns:a16="http://schemas.microsoft.com/office/drawing/2014/main" id="{70D90D92-AEB1-45AA-9BD0-428889AD3683}"/>
              </a:ext>
            </a:extLst>
          </p:cNvPr>
          <p:cNvSpPr/>
          <p:nvPr/>
        </p:nvSpPr>
        <p:spPr>
          <a:xfrm>
            <a:off x="6203575" y="2285997"/>
            <a:ext cx="2590801" cy="38909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ОСНОВНОЙ  ТЕКСТ</a:t>
            </a:r>
          </a:p>
        </p:txBody>
      </p:sp>
      <p:sp>
        <p:nvSpPr>
          <p:cNvPr id="10" name="Прямоугольник: скругленные углы 9">
            <a:extLst>
              <a:ext uri="{FF2B5EF4-FFF2-40B4-BE49-F238E27FC236}">
                <a16:creationId xmlns:a16="http://schemas.microsoft.com/office/drawing/2014/main" id="{631DF702-A6DD-4272-A9D2-ABF0CD3E1145}"/>
              </a:ext>
            </a:extLst>
          </p:cNvPr>
          <p:cNvSpPr/>
          <p:nvPr/>
        </p:nvSpPr>
        <p:spPr>
          <a:xfrm>
            <a:off x="8794375" y="2285993"/>
            <a:ext cx="2559425" cy="3890966"/>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УЗНАВАЕМЫЙ СЛОГАН</a:t>
            </a:r>
          </a:p>
        </p:txBody>
      </p:sp>
    </p:spTree>
    <p:extLst>
      <p:ext uri="{BB962C8B-B14F-4D97-AF65-F5344CB8AC3E}">
        <p14:creationId xmlns:p14="http://schemas.microsoft.com/office/powerpoint/2010/main" val="4030859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9D77F15-E6AF-46C0-BB71-DD6CA5695331}"/>
              </a:ext>
            </a:extLst>
          </p:cNvPr>
          <p:cNvSpPr>
            <a:spLocks noGrp="1"/>
          </p:cNvSpPr>
          <p:nvPr>
            <p:ph type="title"/>
          </p:nvPr>
        </p:nvSpPr>
        <p:spPr/>
        <p:txBody>
          <a:bodyPr>
            <a:normAutofit/>
          </a:bodyPr>
          <a:lstStyle/>
          <a:p>
            <a:pPr algn="ctr"/>
            <a:r>
              <a:rPr lang="ru-RU" sz="2800" b="1" i="1" dirty="0">
                <a:effectLst/>
                <a:latin typeface="Times New Roman" panose="02020603050405020304" pitchFamily="18" charset="0"/>
                <a:ea typeface="Calibri" panose="020F0502020204030204" pitchFamily="34" charset="0"/>
                <a:cs typeface="Times New Roman" panose="02020603050405020304" pitchFamily="18" charset="0"/>
              </a:rPr>
              <a:t>При иллюстрировании рекламного сообщения используются применяются следующие приемы</a:t>
            </a:r>
            <a:r>
              <a:rPr lang="ru-RU" sz="2800" i="1" dirty="0">
                <a:effectLst/>
                <a:latin typeface="Times New Roman" panose="02020603050405020304" pitchFamily="18" charset="0"/>
                <a:ea typeface="Calibri" panose="020F0502020204030204" pitchFamily="34" charset="0"/>
                <a:cs typeface="Times New Roman" panose="02020603050405020304" pitchFamily="18" charset="0"/>
              </a:rPr>
              <a:t>.</a:t>
            </a:r>
            <a:br>
              <a:rPr lang="ru-RU" sz="2800" dirty="0">
                <a:effectLst/>
                <a:latin typeface="Calibri" panose="020F0502020204030204" pitchFamily="34" charset="0"/>
                <a:ea typeface="Calibri" panose="020F0502020204030204" pitchFamily="34" charset="0"/>
                <a:cs typeface="Times New Roman" panose="02020603050405020304" pitchFamily="18" charset="0"/>
              </a:rPr>
            </a:br>
            <a:endParaRPr lang="ru-RU" sz="2800" dirty="0"/>
          </a:p>
        </p:txBody>
      </p:sp>
      <p:sp>
        <p:nvSpPr>
          <p:cNvPr id="3" name="Объект 2">
            <a:extLst>
              <a:ext uri="{FF2B5EF4-FFF2-40B4-BE49-F238E27FC236}">
                <a16:creationId xmlns:a16="http://schemas.microsoft.com/office/drawing/2014/main" id="{2A3BA3DA-E3BB-46B0-AD58-179FE5580E57}"/>
              </a:ext>
            </a:extLst>
          </p:cNvPr>
          <p:cNvSpPr>
            <a:spLocks noGrp="1"/>
          </p:cNvSpPr>
          <p:nvPr>
            <p:ph idx="1"/>
          </p:nvPr>
        </p:nvSpPr>
        <p:spPr>
          <a:xfrm>
            <a:off x="838200" y="1093695"/>
            <a:ext cx="10515600" cy="5011551"/>
          </a:xfrm>
        </p:spPr>
        <p:txBody>
          <a:bodyPr/>
          <a:lstStyle/>
          <a:p>
            <a:pPr marL="342900" lvl="0" indent="-342900">
              <a:lnSpc>
                <a:spcPct val="107000"/>
              </a:lnSpc>
              <a:buFont typeface="+mj-lt"/>
              <a:buAutoNum type="arabicPeriod"/>
            </a:pPr>
            <a:r>
              <a:rPr lang="ru-RU" sz="2000" i="1" dirty="0">
                <a:effectLst/>
                <a:latin typeface="Times New Roman" panose="02020603050405020304" pitchFamily="18" charset="0"/>
                <a:ea typeface="Calibri" panose="020F0502020204030204" pitchFamily="34" charset="0"/>
                <a:cs typeface="Times New Roman" panose="02020603050405020304" pitchFamily="18" charset="0"/>
              </a:rPr>
              <a:t>Штриховые рисунки – художник работает только черным цветом по белой поверхности. Затем эта иллюстрация фотоспособом превращается в выворотное изображение, т.е. состоящее из белых штрихов по черной поверхности.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ru-RU" sz="2000" i="1" dirty="0">
                <a:effectLst/>
                <a:latin typeface="Times New Roman" panose="02020603050405020304" pitchFamily="18" charset="0"/>
                <a:ea typeface="Calibri" panose="020F0502020204030204" pitchFamily="34" charset="0"/>
                <a:cs typeface="Times New Roman" panose="02020603050405020304" pitchFamily="18" charset="0"/>
              </a:rPr>
              <a:t>Фотографии – служат доказательством события или ситуации, т.е. свидетельством реальности.</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pPr>
            <a:r>
              <a:rPr lang="ru-RU" sz="2000" i="1" dirty="0">
                <a:effectLst/>
                <a:latin typeface="Times New Roman" panose="02020603050405020304" pitchFamily="18" charset="0"/>
                <a:ea typeface="Calibri" panose="020F0502020204030204" pitchFamily="34" charset="0"/>
                <a:cs typeface="Times New Roman" panose="02020603050405020304" pitchFamily="18" charset="0"/>
              </a:rPr>
              <a:t>Тонированные штриховые рисунки или рисунки с размывкой – затемненные участки штрихового изображения передаются тонировкой</a:t>
            </a: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4" name="Рисунок 3">
            <a:extLst>
              <a:ext uri="{FF2B5EF4-FFF2-40B4-BE49-F238E27FC236}">
                <a16:creationId xmlns:a16="http://schemas.microsoft.com/office/drawing/2014/main" id="{7A034290-28C8-4F05-8211-B6B07ADE54E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37295" y="3343835"/>
            <a:ext cx="5154706" cy="3343836"/>
          </a:xfrm>
          <a:prstGeom prst="rect">
            <a:avLst/>
          </a:prstGeom>
          <a:noFill/>
          <a:ln>
            <a:noFill/>
          </a:ln>
        </p:spPr>
      </p:pic>
    </p:spTree>
    <p:extLst>
      <p:ext uri="{BB962C8B-B14F-4D97-AF65-F5344CB8AC3E}">
        <p14:creationId xmlns:p14="http://schemas.microsoft.com/office/powerpoint/2010/main" val="2019092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09E7CC2-E716-43C8-8884-55AA38BA0335}"/>
              </a:ext>
            </a:extLst>
          </p:cNvPr>
          <p:cNvSpPr txBox="1"/>
          <p:nvPr/>
        </p:nvSpPr>
        <p:spPr>
          <a:xfrm>
            <a:off x="600635" y="394447"/>
            <a:ext cx="10345271" cy="405367"/>
          </a:xfrm>
          <a:prstGeom prst="rect">
            <a:avLst/>
          </a:prstGeom>
          <a:noFill/>
        </p:spPr>
        <p:txBody>
          <a:bodyPr wrap="square">
            <a:spAutoFit/>
          </a:bodyPr>
          <a:lstStyle/>
          <a:p>
            <a:pPr lvl="0">
              <a:lnSpc>
                <a:spcPct val="107000"/>
              </a:lnSpc>
              <a:spcAft>
                <a:spcPts val="800"/>
              </a:spcAft>
            </a:pPr>
            <a:r>
              <a:rPr lang="ru-RU" sz="2000" i="1" dirty="0">
                <a:effectLst/>
                <a:latin typeface="Times New Roman" panose="02020603050405020304" pitchFamily="18" charset="0"/>
                <a:ea typeface="Calibri" panose="020F0502020204030204" pitchFamily="34" charset="0"/>
                <a:cs typeface="Times New Roman" panose="02020603050405020304" pitchFamily="18" charset="0"/>
              </a:rPr>
              <a:t>4. Рисунки в технике линогравюр – нередко делаются на основе оригинальной фотографии.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a:extLst>
              <a:ext uri="{FF2B5EF4-FFF2-40B4-BE49-F238E27FC236}">
                <a16:creationId xmlns:a16="http://schemas.microsoft.com/office/drawing/2014/main" id="{B91B6CAB-515A-4AF5-87D7-7E24AB4E862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72988" y="799815"/>
            <a:ext cx="9475693" cy="5663738"/>
          </a:xfrm>
          <a:prstGeom prst="rect">
            <a:avLst/>
          </a:prstGeom>
          <a:noFill/>
          <a:ln>
            <a:noFill/>
          </a:ln>
        </p:spPr>
      </p:pic>
    </p:spTree>
    <p:extLst>
      <p:ext uri="{BB962C8B-B14F-4D97-AF65-F5344CB8AC3E}">
        <p14:creationId xmlns:p14="http://schemas.microsoft.com/office/powerpoint/2010/main" val="292923811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1178</Words>
  <Application>Microsoft Office PowerPoint</Application>
  <PresentationFormat>Широкоэкранный</PresentationFormat>
  <Paragraphs>65</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Calibri</vt:lpstr>
      <vt:lpstr>Calibri Light</vt:lpstr>
      <vt:lpstr>Times New Roman</vt:lpstr>
      <vt:lpstr>Тема Office</vt:lpstr>
      <vt:lpstr>Тема: «Организационно-технологические особенности создания и размещения социальной рекламы».</vt:lpstr>
      <vt:lpstr>Презентация PowerPoint</vt:lpstr>
      <vt:lpstr>Презентация PowerPoint</vt:lpstr>
      <vt:lpstr>Принципы социальной рекламы</vt:lpstr>
      <vt:lpstr>Основные элементы социальной рекламы</vt:lpstr>
      <vt:lpstr>Приемы рекламного текста </vt:lpstr>
      <vt:lpstr>ЭЛЕМЕНТЫ ТЕКСТА СОЦИАЛЬНОЙ РЕКЛАМЫ </vt:lpstr>
      <vt:lpstr>При иллюстрировании рекламного сообщения используются применяются следующие приемы. </vt:lpstr>
      <vt:lpstr>Презентация PowerPoint</vt:lpstr>
      <vt:lpstr>Презентация PowerPoint</vt:lpstr>
      <vt:lpstr>На повышения качества социальной рекламы работают следующие законы дизайна. </vt:lpstr>
      <vt:lpstr>2. КАНАЛЫ РАЗМЕЩЕНИЯ СОЦИАЛЬНОЙ РЕКЛАМЫ.  </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«Организационно-технологические особенности создания и размещения социальной рекламы».</dc:title>
  <dc:creator>Клавдия</dc:creator>
  <cp:lastModifiedBy>Клавдия</cp:lastModifiedBy>
  <cp:revision>2</cp:revision>
  <dcterms:created xsi:type="dcterms:W3CDTF">2022-03-17T15:59:40Z</dcterms:created>
  <dcterms:modified xsi:type="dcterms:W3CDTF">2022-03-17T17:28:50Z</dcterms:modified>
</cp:coreProperties>
</file>